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Lst>
  <p:sldSz cy="6858000" cx="9906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8" roundtripDataSignature="AMtx7mhU47+8sx5iWoHnD7tkwgY9WtgW1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ja-JP"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ja-JP"/>
              <a:t>お子さんへの英会話は国際化社会に備えて、</a:t>
            </a:r>
            <a:endParaRPr/>
          </a:p>
          <a:p>
            <a:pPr indent="0" lvl="0" marL="0" rtl="0" algn="l">
              <a:spcBef>
                <a:spcPts val="0"/>
              </a:spcBef>
              <a:spcAft>
                <a:spcPts val="0"/>
              </a:spcAft>
              <a:buNone/>
            </a:pPr>
            <a:r>
              <a:rPr lang="ja-JP"/>
              <a:t>プログラミングはAIやデジタル化社会で生き抜くため</a:t>
            </a:r>
            <a:endParaRPr/>
          </a:p>
          <a:p>
            <a:pPr indent="0" lvl="0" marL="0" rtl="0" algn="l">
              <a:spcBef>
                <a:spcPts val="0"/>
              </a:spcBef>
              <a:spcAft>
                <a:spcPts val="0"/>
              </a:spcAft>
              <a:buNone/>
            </a:pPr>
            <a:r>
              <a:rPr lang="ja-JP"/>
              <a:t>直接的に将来仕事に関係してくる習い事として人気があがっています。</a:t>
            </a:r>
            <a:endParaRPr/>
          </a:p>
          <a:p>
            <a:pPr indent="0" lvl="0" marL="0" rtl="0" algn="l">
              <a:spcBef>
                <a:spcPts val="0"/>
              </a:spcBef>
              <a:spcAft>
                <a:spcPts val="0"/>
              </a:spcAft>
              <a:buNone/>
            </a:pPr>
            <a:r>
              <a:rPr lang="ja-JP"/>
              <a:t>他の習い事と比較してすこし高くなっています。</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Google Shape;9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ja-JP"/>
              <a:t>スポーツ系の習い事は文科系に比べると安い傾向にありますが、実は月謝以外のところが見えない費用がかかっている。</a:t>
            </a:r>
            <a:endParaRPr/>
          </a:p>
          <a:p>
            <a:pPr indent="0" lvl="0" marL="0" rtl="0" algn="l">
              <a:spcBef>
                <a:spcPts val="0"/>
              </a:spcBef>
              <a:spcAft>
                <a:spcPts val="0"/>
              </a:spcAft>
              <a:buNone/>
            </a:pPr>
            <a:r>
              <a:rPr lang="ja-JP"/>
              <a:t>例えば、ユニフォーム代、</a:t>
            </a:r>
            <a:endParaRPr/>
          </a:p>
        </p:txBody>
      </p:sp>
      <p:sp>
        <p:nvSpPr>
          <p:cNvPr id="96" name="Google Shape;96;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ja-JP"/>
              <a:t>みなさんのお子さんの年齢</a:t>
            </a:r>
            <a:endParaRPr/>
          </a:p>
          <a:p>
            <a:pPr indent="0" lvl="0" marL="0" rtl="0" algn="l">
              <a:spcBef>
                <a:spcPts val="0"/>
              </a:spcBef>
              <a:spcAft>
                <a:spcPts val="0"/>
              </a:spcAft>
              <a:buNone/>
            </a:pPr>
            <a:r>
              <a:rPr lang="ja-JP"/>
              <a:t>みてわかるように年を追うごとに学習塾などに通わせるため金額も増加していっています。</a:t>
            </a:r>
            <a:endParaRPr/>
          </a:p>
          <a:p>
            <a:pPr indent="0" lvl="0" marL="0" rtl="0" algn="l">
              <a:spcBef>
                <a:spcPts val="0"/>
              </a:spcBef>
              <a:spcAft>
                <a:spcPts val="0"/>
              </a:spcAft>
              <a:buNone/>
            </a:pPr>
            <a:r>
              <a:rPr lang="ja-JP"/>
              <a:t>お子さんが誕生したタイミングで学資保険などで大学の費用をイメージして貯蓄し始めてるかたもいらっしゃると思います。</a:t>
            </a:r>
            <a:endParaRPr/>
          </a:p>
          <a:p>
            <a:pPr indent="0" lvl="0" marL="0" rtl="0" algn="l">
              <a:spcBef>
                <a:spcPts val="0"/>
              </a:spcBef>
              <a:spcAft>
                <a:spcPts val="0"/>
              </a:spcAft>
              <a:buNone/>
            </a:pPr>
            <a:r>
              <a:rPr lang="ja-JP"/>
              <a:t>ただ、大学に行くために通う塾代とかを想定されてないかたが結構多いです。</a:t>
            </a:r>
            <a:endParaRPr/>
          </a:p>
          <a:p>
            <a:pPr indent="0" lvl="0" marL="0" rtl="0" algn="l">
              <a:spcBef>
                <a:spcPts val="0"/>
              </a:spcBef>
              <a:spcAft>
                <a:spcPts val="0"/>
              </a:spcAft>
              <a:buNone/>
            </a:pPr>
            <a:r>
              <a:rPr lang="ja-JP"/>
              <a:t>日頃の育児の忙しさに翻弄されて、実際に習い事にかかるお金に備える人はなかなか考える余力もないかと思います。</a:t>
            </a:r>
            <a:endParaRPr/>
          </a:p>
          <a:p>
            <a:pPr indent="0" lvl="0" marL="0" rtl="0" algn="l">
              <a:spcBef>
                <a:spcPts val="0"/>
              </a:spcBef>
              <a:spcAft>
                <a:spcPts val="0"/>
              </a:spcAft>
              <a:buNone/>
            </a:pPr>
            <a:r>
              <a:t/>
            </a:r>
            <a:endParaRPr/>
          </a:p>
          <a:p>
            <a:pPr indent="0" lvl="0" marL="0" rtl="0" algn="l">
              <a:spcBef>
                <a:spcPts val="0"/>
              </a:spcBef>
              <a:spcAft>
                <a:spcPts val="0"/>
              </a:spcAft>
              <a:buNone/>
            </a:pPr>
            <a:r>
              <a:rPr lang="ja-JP"/>
              <a:t>大事なことはこどもの将来の選択肢を減らさない。</a:t>
            </a:r>
            <a:endParaRPr/>
          </a:p>
          <a:p>
            <a:pPr indent="0" lvl="0" marL="0" rtl="0" algn="l">
              <a:spcBef>
                <a:spcPts val="0"/>
              </a:spcBef>
              <a:spcAft>
                <a:spcPts val="0"/>
              </a:spcAft>
              <a:buNone/>
            </a:pPr>
            <a:r>
              <a:rPr lang="ja-JP"/>
              <a:t>大学に行く、スポーツする、音楽や絵画など芸術の道を選ぶかもしれない。</a:t>
            </a:r>
            <a:endParaRPr/>
          </a:p>
          <a:p>
            <a:pPr indent="0" lvl="0" marL="0" rtl="0" algn="l">
              <a:spcBef>
                <a:spcPts val="0"/>
              </a:spcBef>
              <a:spcAft>
                <a:spcPts val="0"/>
              </a:spcAft>
              <a:buNone/>
            </a:pPr>
            <a:r>
              <a:rPr lang="ja-JP"/>
              <a:t>こどもが何を選択するかわからない。</a:t>
            </a:r>
            <a:endParaRPr/>
          </a:p>
          <a:p>
            <a:pPr indent="0" lvl="0" marL="0" rtl="0" algn="l">
              <a:spcBef>
                <a:spcPts val="0"/>
              </a:spcBef>
              <a:spcAft>
                <a:spcPts val="0"/>
              </a:spcAft>
              <a:buNone/>
            </a:pPr>
            <a:r>
              <a:rPr lang="ja-JP"/>
              <a:t>だからいろいろな想定したうえで、できる範囲の備えをしておく必要がある。</a:t>
            </a:r>
            <a:endParaRPr/>
          </a:p>
          <a:p>
            <a:pPr indent="0" lvl="0" marL="0" rtl="0" algn="l">
              <a:spcBef>
                <a:spcPts val="0"/>
              </a:spcBef>
              <a:spcAft>
                <a:spcPts val="0"/>
              </a:spcAft>
              <a:buNone/>
            </a:pPr>
            <a:r>
              <a:t/>
            </a:r>
            <a:endParaRPr/>
          </a:p>
          <a:p>
            <a:pPr indent="0" lvl="0" marL="0" rtl="0" algn="l">
              <a:spcBef>
                <a:spcPts val="0"/>
              </a:spcBef>
              <a:spcAft>
                <a:spcPts val="0"/>
              </a:spcAft>
              <a:buNone/>
            </a:pPr>
            <a:r>
              <a:rPr lang="ja-JP"/>
              <a:t>備えるということとは、まずは知ることからはじめませんか</a:t>
            </a:r>
            <a:endParaRPr/>
          </a:p>
          <a:p>
            <a:pPr indent="0" lvl="0" marL="0" rtl="0" algn="l">
              <a:spcBef>
                <a:spcPts val="0"/>
              </a:spcBef>
              <a:spcAft>
                <a:spcPts val="0"/>
              </a:spcAft>
              <a:buNone/>
            </a:pPr>
            <a:r>
              <a:t/>
            </a:r>
            <a:endParaRPr/>
          </a:p>
        </p:txBody>
      </p:sp>
      <p:sp>
        <p:nvSpPr>
          <p:cNvPr id="105" name="Google Shape;105;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15" name="Shape 15"/>
        <p:cNvGrpSpPr/>
        <p:nvPr/>
      </p:nvGrpSpPr>
      <p:grpSpPr>
        <a:xfrm>
          <a:off x="0" y="0"/>
          <a:ext cx="0" cy="0"/>
          <a:chOff x="0" y="0"/>
          <a:chExt cx="0" cy="0"/>
        </a:xfrm>
      </p:grpSpPr>
      <p:sp>
        <p:nvSpPr>
          <p:cNvPr id="16" name="Google Shape;16;p5"/>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5"/>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72" name="Shape 72"/>
        <p:cNvGrpSpPr/>
        <p:nvPr/>
      </p:nvGrpSpPr>
      <p:grpSpPr>
        <a:xfrm>
          <a:off x="0" y="0"/>
          <a:ext cx="0" cy="0"/>
          <a:chOff x="0" y="0"/>
          <a:chExt cx="0" cy="0"/>
        </a:xfrm>
      </p:grpSpPr>
      <p:sp>
        <p:nvSpPr>
          <p:cNvPr id="73" name="Google Shape;73;p14"/>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4"/>
          <p:cNvSpPr txBox="1"/>
          <p:nvPr>
            <p:ph idx="1" type="body"/>
          </p:nvPr>
        </p:nvSpPr>
        <p:spPr>
          <a:xfrm rot="5400000">
            <a:off x="2777332" y="-270668"/>
            <a:ext cx="4351338" cy="85439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4"/>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4"/>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4"/>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78" name="Shape 78"/>
        <p:cNvGrpSpPr/>
        <p:nvPr/>
      </p:nvGrpSpPr>
      <p:grpSpPr>
        <a:xfrm>
          <a:off x="0" y="0"/>
          <a:ext cx="0" cy="0"/>
          <a:chOff x="0" y="0"/>
          <a:chExt cx="0" cy="0"/>
        </a:xfrm>
      </p:grpSpPr>
      <p:sp>
        <p:nvSpPr>
          <p:cNvPr id="79" name="Google Shape;79;p15"/>
          <p:cNvSpPr txBox="1"/>
          <p:nvPr>
            <p:ph type="title"/>
          </p:nvPr>
        </p:nvSpPr>
        <p:spPr>
          <a:xfrm rot="5400000">
            <a:off x="5251054" y="2203054"/>
            <a:ext cx="5811838" cy="213598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5"/>
          <p:cNvSpPr txBox="1"/>
          <p:nvPr>
            <p:ph idx="1" type="body"/>
          </p:nvPr>
        </p:nvSpPr>
        <p:spPr>
          <a:xfrm rot="5400000">
            <a:off x="917179" y="128984"/>
            <a:ext cx="5811838" cy="62841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5"/>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5"/>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5"/>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9" name="Shape 19"/>
        <p:cNvGrpSpPr/>
        <p:nvPr/>
      </p:nvGrpSpPr>
      <p:grpSpPr>
        <a:xfrm>
          <a:off x="0" y="0"/>
          <a:ext cx="0" cy="0"/>
          <a:chOff x="0" y="0"/>
          <a:chExt cx="0" cy="0"/>
        </a:xfrm>
      </p:grpSpPr>
      <p:sp>
        <p:nvSpPr>
          <p:cNvPr id="20" name="Google Shape;20;p6"/>
          <p:cNvSpPr txBox="1"/>
          <p:nvPr>
            <p:ph type="ctrTitle"/>
          </p:nvPr>
        </p:nvSpPr>
        <p:spPr>
          <a:xfrm>
            <a:off x="742950" y="1122363"/>
            <a:ext cx="84201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6"/>
          <p:cNvSpPr txBox="1"/>
          <p:nvPr>
            <p:ph idx="1" type="subTitle"/>
          </p:nvPr>
        </p:nvSpPr>
        <p:spPr>
          <a:xfrm>
            <a:off x="1238250" y="3602038"/>
            <a:ext cx="74295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6"/>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6"/>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6"/>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25" name="Shape 25"/>
        <p:cNvGrpSpPr/>
        <p:nvPr/>
      </p:nvGrpSpPr>
      <p:grpSpPr>
        <a:xfrm>
          <a:off x="0" y="0"/>
          <a:ext cx="0" cy="0"/>
          <a:chOff x="0" y="0"/>
          <a:chExt cx="0" cy="0"/>
        </a:xfrm>
      </p:grpSpPr>
      <p:sp>
        <p:nvSpPr>
          <p:cNvPr id="26" name="Google Shape;26;p7"/>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7"/>
          <p:cNvSpPr txBox="1"/>
          <p:nvPr>
            <p:ph idx="1" type="body"/>
          </p:nvPr>
        </p:nvSpPr>
        <p:spPr>
          <a:xfrm>
            <a:off x="681038" y="1825625"/>
            <a:ext cx="8543925"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7"/>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7"/>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7"/>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31" name="Shape 31"/>
        <p:cNvGrpSpPr/>
        <p:nvPr/>
      </p:nvGrpSpPr>
      <p:grpSpPr>
        <a:xfrm>
          <a:off x="0" y="0"/>
          <a:ext cx="0" cy="0"/>
          <a:chOff x="0" y="0"/>
          <a:chExt cx="0" cy="0"/>
        </a:xfrm>
      </p:grpSpPr>
      <p:sp>
        <p:nvSpPr>
          <p:cNvPr id="32" name="Google Shape;32;p8"/>
          <p:cNvSpPr txBox="1"/>
          <p:nvPr>
            <p:ph type="title"/>
          </p:nvPr>
        </p:nvSpPr>
        <p:spPr>
          <a:xfrm>
            <a:off x="675879" y="1709740"/>
            <a:ext cx="8543925"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8"/>
          <p:cNvSpPr txBox="1"/>
          <p:nvPr>
            <p:ph idx="1" type="body"/>
          </p:nvPr>
        </p:nvSpPr>
        <p:spPr>
          <a:xfrm>
            <a:off x="675879" y="4589465"/>
            <a:ext cx="8543925"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8"/>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8"/>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8"/>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37" name="Shape 37"/>
        <p:cNvGrpSpPr/>
        <p:nvPr/>
      </p:nvGrpSpPr>
      <p:grpSpPr>
        <a:xfrm>
          <a:off x="0" y="0"/>
          <a:ext cx="0" cy="0"/>
          <a:chOff x="0" y="0"/>
          <a:chExt cx="0" cy="0"/>
        </a:xfrm>
      </p:grpSpPr>
      <p:sp>
        <p:nvSpPr>
          <p:cNvPr id="38" name="Google Shape;38;p9"/>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9"/>
          <p:cNvSpPr txBox="1"/>
          <p:nvPr>
            <p:ph idx="1" type="body"/>
          </p:nvPr>
        </p:nvSpPr>
        <p:spPr>
          <a:xfrm>
            <a:off x="681038" y="1825625"/>
            <a:ext cx="421005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9"/>
          <p:cNvSpPr txBox="1"/>
          <p:nvPr>
            <p:ph idx="2" type="body"/>
          </p:nvPr>
        </p:nvSpPr>
        <p:spPr>
          <a:xfrm>
            <a:off x="5014913" y="1825625"/>
            <a:ext cx="421005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9"/>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9"/>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9"/>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4" name="Shape 44"/>
        <p:cNvGrpSpPr/>
        <p:nvPr/>
      </p:nvGrpSpPr>
      <p:grpSpPr>
        <a:xfrm>
          <a:off x="0" y="0"/>
          <a:ext cx="0" cy="0"/>
          <a:chOff x="0" y="0"/>
          <a:chExt cx="0" cy="0"/>
        </a:xfrm>
      </p:grpSpPr>
      <p:sp>
        <p:nvSpPr>
          <p:cNvPr id="45" name="Google Shape;45;p10"/>
          <p:cNvSpPr txBox="1"/>
          <p:nvPr>
            <p:ph type="title"/>
          </p:nvPr>
        </p:nvSpPr>
        <p:spPr>
          <a:xfrm>
            <a:off x="68232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10"/>
          <p:cNvSpPr txBox="1"/>
          <p:nvPr>
            <p:ph idx="1" type="body"/>
          </p:nvPr>
        </p:nvSpPr>
        <p:spPr>
          <a:xfrm>
            <a:off x="682329" y="1681163"/>
            <a:ext cx="4190702"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10"/>
          <p:cNvSpPr txBox="1"/>
          <p:nvPr>
            <p:ph idx="2" type="body"/>
          </p:nvPr>
        </p:nvSpPr>
        <p:spPr>
          <a:xfrm>
            <a:off x="682329" y="2505075"/>
            <a:ext cx="4190702"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10"/>
          <p:cNvSpPr txBox="1"/>
          <p:nvPr>
            <p:ph idx="3" type="body"/>
          </p:nvPr>
        </p:nvSpPr>
        <p:spPr>
          <a:xfrm>
            <a:off x="5014913" y="1681163"/>
            <a:ext cx="4211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10"/>
          <p:cNvSpPr txBox="1"/>
          <p:nvPr>
            <p:ph idx="4" type="body"/>
          </p:nvPr>
        </p:nvSpPr>
        <p:spPr>
          <a:xfrm>
            <a:off x="5014913" y="2505075"/>
            <a:ext cx="4211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10"/>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0"/>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0"/>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53" name="Shape 53"/>
        <p:cNvGrpSpPr/>
        <p:nvPr/>
      </p:nvGrpSpPr>
      <p:grpSpPr>
        <a:xfrm>
          <a:off x="0" y="0"/>
          <a:ext cx="0" cy="0"/>
          <a:chOff x="0" y="0"/>
          <a:chExt cx="0" cy="0"/>
        </a:xfrm>
      </p:grpSpPr>
      <p:sp>
        <p:nvSpPr>
          <p:cNvPr id="54" name="Google Shape;54;p11"/>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11"/>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1"/>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1"/>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58" name="Shape 58"/>
        <p:cNvGrpSpPr/>
        <p:nvPr/>
      </p:nvGrpSpPr>
      <p:grpSpPr>
        <a:xfrm>
          <a:off x="0" y="0"/>
          <a:ext cx="0" cy="0"/>
          <a:chOff x="0" y="0"/>
          <a:chExt cx="0" cy="0"/>
        </a:xfrm>
      </p:grpSpPr>
      <p:sp>
        <p:nvSpPr>
          <p:cNvPr id="59" name="Google Shape;59;p12"/>
          <p:cNvSpPr txBox="1"/>
          <p:nvPr>
            <p:ph type="title"/>
          </p:nvPr>
        </p:nvSpPr>
        <p:spPr>
          <a:xfrm>
            <a:off x="682328" y="457200"/>
            <a:ext cx="3194943"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2"/>
          <p:cNvSpPr txBox="1"/>
          <p:nvPr>
            <p:ph idx="1" type="body"/>
          </p:nvPr>
        </p:nvSpPr>
        <p:spPr>
          <a:xfrm>
            <a:off x="4211340" y="987427"/>
            <a:ext cx="5014913"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2"/>
          <p:cNvSpPr txBox="1"/>
          <p:nvPr>
            <p:ph idx="2" type="body"/>
          </p:nvPr>
        </p:nvSpPr>
        <p:spPr>
          <a:xfrm>
            <a:off x="682328" y="2057400"/>
            <a:ext cx="3194943"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2"/>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2"/>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2"/>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65" name="Shape 65"/>
        <p:cNvGrpSpPr/>
        <p:nvPr/>
      </p:nvGrpSpPr>
      <p:grpSpPr>
        <a:xfrm>
          <a:off x="0" y="0"/>
          <a:ext cx="0" cy="0"/>
          <a:chOff x="0" y="0"/>
          <a:chExt cx="0" cy="0"/>
        </a:xfrm>
      </p:grpSpPr>
      <p:sp>
        <p:nvSpPr>
          <p:cNvPr id="66" name="Google Shape;66;p13"/>
          <p:cNvSpPr txBox="1"/>
          <p:nvPr>
            <p:ph type="title"/>
          </p:nvPr>
        </p:nvSpPr>
        <p:spPr>
          <a:xfrm>
            <a:off x="682328" y="457200"/>
            <a:ext cx="3194943"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3"/>
          <p:cNvSpPr/>
          <p:nvPr>
            <p:ph idx="2" type="pic"/>
          </p:nvPr>
        </p:nvSpPr>
        <p:spPr>
          <a:xfrm>
            <a:off x="4211340" y="987427"/>
            <a:ext cx="5014913" cy="4873625"/>
          </a:xfrm>
          <a:prstGeom prst="rect">
            <a:avLst/>
          </a:prstGeom>
          <a:noFill/>
          <a:ln>
            <a:noFill/>
          </a:ln>
        </p:spPr>
      </p:sp>
      <p:sp>
        <p:nvSpPr>
          <p:cNvPr id="68" name="Google Shape;68;p13"/>
          <p:cNvSpPr txBox="1"/>
          <p:nvPr>
            <p:ph idx="1" type="body"/>
          </p:nvPr>
        </p:nvSpPr>
        <p:spPr>
          <a:xfrm>
            <a:off x="682328" y="2057400"/>
            <a:ext cx="3194943"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3"/>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3"/>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3"/>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
          <p:cNvSpPr txBox="1"/>
          <p:nvPr>
            <p:ph idx="1" type="body"/>
          </p:nvPr>
        </p:nvSpPr>
        <p:spPr>
          <a:xfrm>
            <a:off x="681038" y="1825625"/>
            <a:ext cx="8543925"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4"/>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4"/>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4"/>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id="89" name="Google Shape;89;p1"/>
          <p:cNvPicPr preferRelativeResize="0"/>
          <p:nvPr/>
        </p:nvPicPr>
        <p:blipFill rotWithShape="1">
          <a:blip r:embed="rId3">
            <a:alphaModFix/>
          </a:blip>
          <a:srcRect b="0" l="0" r="0" t="0"/>
          <a:stretch/>
        </p:blipFill>
        <p:spPr>
          <a:xfrm>
            <a:off x="611292" y="1180578"/>
            <a:ext cx="8683416" cy="4402805"/>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90" name="Google Shape;90;p1"/>
          <p:cNvSpPr/>
          <p:nvPr/>
        </p:nvSpPr>
        <p:spPr>
          <a:xfrm>
            <a:off x="5559466" y="6122016"/>
            <a:ext cx="3735242" cy="461665"/>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ja-JP" sz="1400" u="none" cap="none" strike="noStrike">
                <a:solidFill>
                  <a:schemeClr val="lt1"/>
                </a:solidFill>
                <a:latin typeface="Arial"/>
                <a:ea typeface="Arial"/>
                <a:cs typeface="Arial"/>
                <a:sym typeface="Arial"/>
              </a:rPr>
              <a:t>引用元：学校外教育活動に関する調査2017</a:t>
            </a:r>
            <a:endParaRPr b="0" i="0" sz="1400" u="none" cap="none" strike="noStrike">
              <a:solidFill>
                <a:schemeClr val="lt1"/>
              </a:solidFill>
              <a:latin typeface="Arial"/>
              <a:ea typeface="Arial"/>
              <a:cs typeface="Arial"/>
              <a:sym typeface="Arial"/>
            </a:endParaRPr>
          </a:p>
        </p:txBody>
      </p:sp>
      <p:pic>
        <p:nvPicPr>
          <p:cNvPr id="91" name="Google Shape;91;p1"/>
          <p:cNvPicPr preferRelativeResize="0"/>
          <p:nvPr/>
        </p:nvPicPr>
        <p:blipFill rotWithShape="1">
          <a:blip r:embed="rId4">
            <a:alphaModFix/>
          </a:blip>
          <a:srcRect b="0" l="0" r="0" t="0"/>
          <a:stretch/>
        </p:blipFill>
        <p:spPr>
          <a:xfrm flipH="1" rot="10800000">
            <a:off x="0" y="248200"/>
            <a:ext cx="5599377" cy="657809"/>
          </a:xfrm>
          <a:prstGeom prst="rect">
            <a:avLst/>
          </a:prstGeom>
          <a:noFill/>
          <a:ln>
            <a:noFill/>
          </a:ln>
        </p:spPr>
      </p:pic>
      <p:sp>
        <p:nvSpPr>
          <p:cNvPr id="92" name="Google Shape;92;p1"/>
          <p:cNvSpPr txBox="1"/>
          <p:nvPr/>
        </p:nvSpPr>
        <p:spPr>
          <a:xfrm>
            <a:off x="456412" y="324453"/>
            <a:ext cx="6215400" cy="515808"/>
          </a:xfrm>
          <a:prstGeom prst="rect">
            <a:avLst/>
          </a:prstGeom>
          <a:noFill/>
          <a:ln>
            <a:noFill/>
          </a:ln>
        </p:spPr>
        <p:txBody>
          <a:bodyPr anchorCtr="0" anchor="ctr" bIns="42050" lIns="84125" spcFirstLastPara="1" rIns="84125" wrap="square" tIns="42050">
            <a:spAutoFit/>
          </a:bodyPr>
          <a:lstStyle/>
          <a:p>
            <a:pPr indent="0" lvl="0" marL="0" marR="0" rtl="0" algn="l">
              <a:spcBef>
                <a:spcPts val="0"/>
              </a:spcBef>
              <a:spcAft>
                <a:spcPts val="0"/>
              </a:spcAft>
              <a:buNone/>
            </a:pPr>
            <a:r>
              <a:rPr b="0" i="0" lang="ja-JP" sz="2800" u="none" cap="none" strike="noStrike">
                <a:solidFill>
                  <a:schemeClr val="accent2"/>
                </a:solidFill>
                <a:latin typeface="Arial"/>
                <a:ea typeface="Arial"/>
                <a:cs typeface="Arial"/>
                <a:sym typeface="Arial"/>
              </a:rPr>
              <a:t>文化系の習いごと</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2"/>
          <p:cNvPicPr preferRelativeResize="0"/>
          <p:nvPr/>
        </p:nvPicPr>
        <p:blipFill rotWithShape="1">
          <a:blip r:embed="rId3">
            <a:alphaModFix/>
          </a:blip>
          <a:srcRect b="0" l="0" r="0" t="0"/>
          <a:stretch/>
        </p:blipFill>
        <p:spPr>
          <a:xfrm>
            <a:off x="600748" y="1233055"/>
            <a:ext cx="8704504" cy="4364012"/>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99" name="Google Shape;99;p2"/>
          <p:cNvSpPr/>
          <p:nvPr/>
        </p:nvSpPr>
        <p:spPr>
          <a:xfrm>
            <a:off x="5644978" y="6165503"/>
            <a:ext cx="3735242" cy="461665"/>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400">
                <a:solidFill>
                  <a:schemeClr val="lt1"/>
                </a:solidFill>
                <a:latin typeface="Arial"/>
                <a:ea typeface="Arial"/>
                <a:cs typeface="Arial"/>
                <a:sym typeface="Arial"/>
              </a:rPr>
              <a:t>引用元：学校外教育活動に関する調査2017</a:t>
            </a:r>
            <a:endParaRPr sz="1400">
              <a:solidFill>
                <a:schemeClr val="lt1"/>
              </a:solidFill>
              <a:latin typeface="Arial"/>
              <a:ea typeface="Arial"/>
              <a:cs typeface="Arial"/>
              <a:sym typeface="Arial"/>
            </a:endParaRPr>
          </a:p>
        </p:txBody>
      </p:sp>
      <p:pic>
        <p:nvPicPr>
          <p:cNvPr id="100" name="Google Shape;100;p2"/>
          <p:cNvPicPr preferRelativeResize="0"/>
          <p:nvPr/>
        </p:nvPicPr>
        <p:blipFill rotWithShape="1">
          <a:blip r:embed="rId4">
            <a:alphaModFix/>
          </a:blip>
          <a:srcRect b="0" l="0" r="0" t="0"/>
          <a:stretch/>
        </p:blipFill>
        <p:spPr>
          <a:xfrm flipH="1" rot="10800000">
            <a:off x="0" y="248200"/>
            <a:ext cx="5599377" cy="657809"/>
          </a:xfrm>
          <a:prstGeom prst="rect">
            <a:avLst/>
          </a:prstGeom>
          <a:noFill/>
          <a:ln>
            <a:noFill/>
          </a:ln>
        </p:spPr>
      </p:pic>
      <p:sp>
        <p:nvSpPr>
          <p:cNvPr id="101" name="Google Shape;101;p2"/>
          <p:cNvSpPr txBox="1"/>
          <p:nvPr/>
        </p:nvSpPr>
        <p:spPr>
          <a:xfrm>
            <a:off x="456412" y="324453"/>
            <a:ext cx="6215400" cy="515808"/>
          </a:xfrm>
          <a:prstGeom prst="rect">
            <a:avLst/>
          </a:prstGeom>
          <a:noFill/>
          <a:ln>
            <a:noFill/>
          </a:ln>
        </p:spPr>
        <p:txBody>
          <a:bodyPr anchorCtr="0" anchor="ctr" bIns="42050" lIns="84125" spcFirstLastPara="1" rIns="84125" wrap="square" tIns="42050">
            <a:spAutoFit/>
          </a:bodyPr>
          <a:lstStyle/>
          <a:p>
            <a:pPr indent="0" lvl="0" marL="0" marR="0" rtl="0" algn="l">
              <a:spcBef>
                <a:spcPts val="0"/>
              </a:spcBef>
              <a:spcAft>
                <a:spcPts val="0"/>
              </a:spcAft>
              <a:buNone/>
            </a:pPr>
            <a:r>
              <a:rPr lang="ja-JP" sz="2800">
                <a:solidFill>
                  <a:schemeClr val="accent2"/>
                </a:solidFill>
                <a:latin typeface="Arial"/>
                <a:ea typeface="Arial"/>
                <a:cs typeface="Arial"/>
                <a:sym typeface="Arial"/>
              </a:rPr>
              <a:t>スポーツ系の習いごと</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pic>
        <p:nvPicPr>
          <p:cNvPr id="107" name="Google Shape;107;p3"/>
          <p:cNvPicPr preferRelativeResize="0"/>
          <p:nvPr/>
        </p:nvPicPr>
        <p:blipFill rotWithShape="1">
          <a:blip r:embed="rId3">
            <a:alphaModFix/>
          </a:blip>
          <a:srcRect b="0" l="0" r="0" t="0"/>
          <a:stretch/>
        </p:blipFill>
        <p:spPr>
          <a:xfrm>
            <a:off x="1017553" y="1087233"/>
            <a:ext cx="7870894" cy="5345037"/>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108" name="Google Shape;108;p3"/>
          <p:cNvSpPr/>
          <p:nvPr/>
        </p:nvSpPr>
        <p:spPr>
          <a:xfrm>
            <a:off x="7056782" y="6541625"/>
            <a:ext cx="2571916" cy="250627"/>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900">
                <a:solidFill>
                  <a:schemeClr val="lt1"/>
                </a:solidFill>
                <a:latin typeface="Arial"/>
                <a:ea typeface="Arial"/>
                <a:cs typeface="Arial"/>
                <a:sym typeface="Arial"/>
              </a:rPr>
              <a:t>引用元：学校外教育活動に関する調査2017</a:t>
            </a:r>
            <a:endParaRPr sz="900">
              <a:solidFill>
                <a:schemeClr val="lt1"/>
              </a:solidFill>
              <a:latin typeface="Arial"/>
              <a:ea typeface="Arial"/>
              <a:cs typeface="Arial"/>
              <a:sym typeface="Arial"/>
            </a:endParaRPr>
          </a:p>
        </p:txBody>
      </p:sp>
      <p:pic>
        <p:nvPicPr>
          <p:cNvPr id="109" name="Google Shape;109;p3"/>
          <p:cNvPicPr preferRelativeResize="0"/>
          <p:nvPr/>
        </p:nvPicPr>
        <p:blipFill rotWithShape="1">
          <a:blip r:embed="rId4">
            <a:alphaModFix/>
          </a:blip>
          <a:srcRect b="0" l="0" r="0" t="0"/>
          <a:stretch/>
        </p:blipFill>
        <p:spPr>
          <a:xfrm flipH="1" rot="10800000">
            <a:off x="0" y="248200"/>
            <a:ext cx="5599377" cy="657809"/>
          </a:xfrm>
          <a:prstGeom prst="rect">
            <a:avLst/>
          </a:prstGeom>
          <a:noFill/>
          <a:ln>
            <a:noFill/>
          </a:ln>
        </p:spPr>
      </p:pic>
      <p:sp>
        <p:nvSpPr>
          <p:cNvPr id="110" name="Google Shape;110;p3"/>
          <p:cNvSpPr txBox="1"/>
          <p:nvPr/>
        </p:nvSpPr>
        <p:spPr>
          <a:xfrm>
            <a:off x="456412" y="324453"/>
            <a:ext cx="6215400" cy="515808"/>
          </a:xfrm>
          <a:prstGeom prst="rect">
            <a:avLst/>
          </a:prstGeom>
          <a:noFill/>
          <a:ln>
            <a:noFill/>
          </a:ln>
        </p:spPr>
        <p:txBody>
          <a:bodyPr anchorCtr="0" anchor="ctr" bIns="42050" lIns="84125" spcFirstLastPara="1" rIns="84125" wrap="square" tIns="42050">
            <a:spAutoFit/>
          </a:bodyPr>
          <a:lstStyle/>
          <a:p>
            <a:pPr indent="0" lvl="0" marL="0" marR="0" rtl="0" algn="l">
              <a:spcBef>
                <a:spcPts val="0"/>
              </a:spcBef>
              <a:spcAft>
                <a:spcPts val="0"/>
              </a:spcAft>
              <a:buNone/>
            </a:pPr>
            <a:r>
              <a:rPr lang="ja-JP" sz="2800">
                <a:solidFill>
                  <a:schemeClr val="accent2"/>
                </a:solidFill>
                <a:latin typeface="Arial"/>
                <a:ea typeface="Arial"/>
                <a:cs typeface="Arial"/>
                <a:sym typeface="Arial"/>
              </a:rPr>
              <a:t>年齢別　習いごと費用</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2024-10-24T01:58:27Z</dcterms:created>
  <dc:creator>admin</dc:creator>
</cp:coreProperties>
</file>